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28"/>
  </p:notesMasterIdLst>
  <p:sldIdLst>
    <p:sldId id="294" r:id="rId20"/>
    <p:sldId id="290" r:id="rId21"/>
    <p:sldId id="295" r:id="rId22"/>
    <p:sldId id="296" r:id="rId23"/>
    <p:sldId id="304" r:id="rId24"/>
    <p:sldId id="267" r:id="rId25"/>
    <p:sldId id="293" r:id="rId26"/>
    <p:sldId id="292" r:id="rId27"/>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1pPr>
    <a:lvl2pPr marL="4572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2pPr>
    <a:lvl3pPr marL="9144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3pPr>
    <a:lvl4pPr marL="13716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4pPr>
    <a:lvl5pPr marL="18288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5pPr>
    <a:lvl6pPr marL="22860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6pPr>
    <a:lvl7pPr marL="27432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7pPr>
    <a:lvl8pPr marL="32004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8pPr>
    <a:lvl9pPr marL="36576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2" d="100"/>
          <a:sy n="62" d="100"/>
        </p:scale>
        <p:origin x="-1224"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notesMaster" Target="notesMasters/notesMaster1.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24C8B60-A784-924E-990A-AAE086029193}"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486C5AC-47EB-A84F-9132-7557F33CF186}" type="slidenum">
              <a:rPr lang="en-US"/>
              <a:pPr>
                <a:defRPr/>
              </a:pPr>
              <a:t>‹#›</a:t>
            </a:fld>
            <a:endParaRPr lang="en-US"/>
          </a:p>
        </p:txBody>
      </p:sp>
    </p:spTree>
    <p:extLst>
      <p:ext uri="{BB962C8B-B14F-4D97-AF65-F5344CB8AC3E}">
        <p14:creationId xmlns:p14="http://schemas.microsoft.com/office/powerpoint/2010/main" val="60856949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DCB654B7-E531-46F4-A89A-EC4519F566E9}" type="slidenum">
              <a:rPr lang="en-US" sz="1200" smtClean="0"/>
              <a:pPr eaLnBrk="1" hangingPunct="1"/>
              <a:t>1</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Background</a:t>
            </a:r>
            <a:r>
              <a:rPr lang="en-US" baseline="0" dirty="0" smtClean="0">
                <a:latin typeface="Calibri" charset="0"/>
                <a:ea typeface="MS PGothic" charset="0"/>
              </a:rPr>
              <a:t> and context</a:t>
            </a:r>
            <a:r>
              <a:rPr lang="en-US" dirty="0" smtClean="0">
                <a:latin typeface="Calibri" charset="0"/>
                <a:ea typeface="MS PGothic" charset="0"/>
              </a:rPr>
              <a:t>:  </a:t>
            </a:r>
            <a:r>
              <a:rPr lang="en-US" dirty="0">
                <a:latin typeface="Calibri" charset="0"/>
                <a:ea typeface="MS PGothic" charset="0"/>
              </a:rPr>
              <a:t>Voiceover Script for Slide 3</a:t>
            </a: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Relevance to Data </a:t>
            </a:r>
            <a:r>
              <a:rPr lang="en-US" dirty="0" smtClean="0">
                <a:latin typeface="Calibri" charset="0"/>
                <a:ea typeface="MS PGothic" charset="0"/>
              </a:rPr>
              <a:t>Management:  </a:t>
            </a:r>
            <a:r>
              <a:rPr lang="en-US" dirty="0">
                <a:latin typeface="Calibri" charset="0"/>
                <a:ea typeface="MS PGothic" charset="0"/>
              </a:rPr>
              <a:t>Voiceover Script for Slide </a:t>
            </a:r>
            <a:r>
              <a:rPr lang="en-US" dirty="0" smtClean="0">
                <a:latin typeface="Calibri" charset="0"/>
                <a:ea typeface="MS PGothic" charset="0"/>
              </a:rPr>
              <a:t>4</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Relevance to Data </a:t>
            </a:r>
            <a:r>
              <a:rPr lang="en-US" dirty="0" smtClean="0">
                <a:latin typeface="Calibri" charset="0"/>
                <a:ea typeface="MS PGothic" charset="0"/>
              </a:rPr>
              <a:t>Management:  </a:t>
            </a:r>
            <a:r>
              <a:rPr lang="en-US" dirty="0">
                <a:latin typeface="Calibri" charset="0"/>
                <a:ea typeface="MS PGothic" charset="0"/>
              </a:rPr>
              <a:t>Voiceover Script for Slide </a:t>
            </a:r>
            <a:r>
              <a:rPr lang="en-US" dirty="0" smtClean="0">
                <a:latin typeface="Calibri" charset="0"/>
                <a:ea typeface="MS PGothic" charset="0"/>
              </a:rPr>
              <a:t>4</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Resources Module:  Voiceover script</a:t>
            </a:r>
          </a:p>
          <a:p>
            <a:endParaRPr lang="en-US">
              <a:latin typeface="Calibri" charset="0"/>
              <a:ea typeface="MS PGothic" charset="0"/>
            </a:endParaRPr>
          </a:p>
          <a:p>
            <a:r>
              <a:rPr lang="en-US">
                <a:latin typeface="Calibri" charset="0"/>
                <a:ea typeface="MS PGothic" charset="0"/>
              </a:rPr>
              <a:t>We've collected some additional resources that might you might find helpful should you need more information about some of the areas that we've covered briefly.  We'd also like to explain why we think they might be useful. </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1531C70C-4FDC-1945-B471-455291D8F5AF}"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References Module:  Voiceover script</a:t>
            </a:r>
          </a:p>
          <a:p>
            <a:r>
              <a:rPr lang="en-US" dirty="0">
                <a:latin typeface="Calibri" charset="0"/>
                <a:ea typeface="MS PGothic" charset="0"/>
              </a:rPr>
              <a:t>Within this module, we've made reference to a number of published information sources that we think you may want to review when you want more in-depth information.  The most relevant references are listed here.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35BFF6E-5CC5-E04F-B527-642A3AB36217}"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Other Relevant Modules Module:  Voiceover script</a:t>
            </a:r>
          </a:p>
          <a:p>
            <a:endParaRPr lang="en-US">
              <a:latin typeface="Calibri" charset="0"/>
              <a:ea typeface="MS PGothic" charset="0"/>
            </a:endParaRPr>
          </a:p>
          <a:p>
            <a:r>
              <a:rPr lang="en-US">
                <a:latin typeface="Calibri" charset="0"/>
                <a:ea typeface="MS PGothic" charset="0"/>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67DD99B5-FC5F-D246-B0C0-63796497C740}" type="slidenum">
              <a:rPr lang="en-US" sz="1200"/>
              <a:pPr eaLnBrk="1" hangingPunct="1"/>
              <a:t>8</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450511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7631649"/>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9758462"/>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203587"/>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559103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83137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97449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4968743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45026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808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0969088"/>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50390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596711"/>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78116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3204495"/>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618174"/>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779688"/>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37755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42797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6664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633808"/>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902467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80318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75485043"/>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013000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951755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20152509"/>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94115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97888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5798961"/>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06144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05770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84474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91529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2828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5953440"/>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701685"/>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83404"/>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7469866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7915341"/>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82361601"/>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7661"/>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135645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23660"/>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570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73071"/>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934050"/>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07637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7402573"/>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34138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3769073"/>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265339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10490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68890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2818052"/>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54829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68977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9537"/>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3213450"/>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4304489"/>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515955"/>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573193"/>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547389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4027320"/>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8215105"/>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825562"/>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4353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833230"/>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739717"/>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07115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113050"/>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39441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75100"/>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983179"/>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48589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521534"/>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6052154"/>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9648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3138516"/>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902302"/>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40761685"/>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931608"/>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3248949"/>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1793802"/>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0756612"/>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4703576"/>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7220254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8465461"/>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14245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386473"/>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836763"/>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9910749"/>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572890"/>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349936"/>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562646"/>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23363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1276442"/>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124295"/>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1898903"/>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77426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392001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2586035"/>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7488"/>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2041967"/>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190319"/>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358274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4641024"/>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198056"/>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3782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0786"/>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77077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706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2238634"/>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7467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827084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570085"/>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6623746"/>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277694"/>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618642"/>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2113024"/>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953214"/>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60113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55086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89708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86017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2746723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1265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519991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716672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37211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023894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80907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3881256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863176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96345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767009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15006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0562487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937065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2464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16161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17966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4595759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514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4571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999449"/>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992074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35613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80683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4665920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93369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3613292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489253"/>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536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146785"/>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4508733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32244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82802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041960"/>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5071190"/>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658133"/>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443369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07438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138223"/>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0228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969105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8676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3664512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893826"/>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2913832"/>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145331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2805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35205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7894502"/>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78428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5526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521088"/>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3747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66024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74145089"/>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83180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825026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41498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42755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21609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841103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6614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9975569"/>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8784077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42064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42327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40650081"/>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18189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312577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0909975"/>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759493"/>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5600682"/>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625754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19262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44708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5549375"/>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2025940"/>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214248"/>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681890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00476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20113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341384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3553419"/>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6810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436"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0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4.png"/><Relationship Id="rId7"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hyperlink" Target="http://www.apache.org/licenses/" TargetMode="External"/><Relationship Id="rId3" Type="http://schemas.openxmlformats.org/officeDocument/2006/relationships/hyperlink" Target="http://creativecommons.org/" TargetMode="External"/><Relationship Id="rId7" Type="http://schemas.openxmlformats.org/officeDocument/2006/relationships/hyperlink" Target="http://www.copyright.gov/"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hyperlink" Target="http://sciencecommons.org/" TargetMode="External"/><Relationship Id="rId5" Type="http://schemas.openxmlformats.org/officeDocument/2006/relationships/hyperlink" Target="http://www.polarcommons.org/" TargetMode="External"/><Relationship Id="rId10" Type="http://schemas.openxmlformats.org/officeDocument/2006/relationships/hyperlink" Target="http://www.gnu.org/" TargetMode="External"/><Relationship Id="rId4" Type="http://schemas.openxmlformats.org/officeDocument/2006/relationships/hyperlink" Target="http://www.opendatafoundation.org/" TargetMode="External"/><Relationship Id="rId9" Type="http://schemas.openxmlformats.org/officeDocument/2006/relationships/hyperlink" Target="http://www.freebsd.org/copyright/freebsd-license.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dcc.ac.uk/resources/how-guides/license-research-data"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hyperlink" Target="http://dx.doi.org/10.2481/dsj.35JSL201" TargetMode="External"/><Relationship Id="rId4" Type="http://schemas.openxmlformats.org/officeDocument/2006/relationships/hyperlink" Target="http://info.nfais.org/info/ChenDownsNov10.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71500" y="1346200"/>
            <a:ext cx="11861800" cy="3175000"/>
          </a:xfrm>
        </p:spPr>
        <p:txBody>
          <a:bodyPr/>
          <a:lstStyle/>
          <a:p>
            <a:pPr eaLnBrk="1" hangingPunct="1"/>
            <a:r>
              <a:rPr lang="en-US" sz="4800" dirty="0" smtClean="0"/>
              <a:t/>
            </a:r>
            <a:br>
              <a:rPr lang="en-US" sz="4800" dirty="0" smtClean="0"/>
            </a:br>
            <a:r>
              <a:rPr lang="en-US" sz="4800" dirty="0" smtClean="0"/>
              <a:t>Providing Access to Your Data:</a:t>
            </a:r>
            <a:br>
              <a:rPr lang="en-US" sz="4800" dirty="0" smtClean="0"/>
            </a:br>
            <a:r>
              <a:rPr lang="en-US" sz="4800" dirty="0" smtClean="0"/>
              <a:t>Rights</a:t>
            </a:r>
            <a:endParaRPr lang="en-US" dirty="0" smtClean="0"/>
          </a:p>
        </p:txBody>
      </p:sp>
      <p:sp>
        <p:nvSpPr>
          <p:cNvPr id="3075"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dirty="0" smtClean="0"/>
              <a:t>NASA </a:t>
            </a:r>
            <a:r>
              <a:rPr lang="en-US" sz="2400" dirty="0" smtClean="0"/>
              <a:t>Socioeconomic </a:t>
            </a:r>
            <a:r>
              <a:rPr lang="en-US" sz="2400" dirty="0" smtClean="0"/>
              <a:t>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307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3078"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3079"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308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235253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Overview</a:t>
            </a:r>
          </a:p>
        </p:txBody>
      </p:sp>
      <p:sp>
        <p:nvSpPr>
          <p:cNvPr id="23554" name="Content Placeholder 2"/>
          <p:cNvSpPr>
            <a:spLocks noGrp="1"/>
          </p:cNvSpPr>
          <p:nvPr>
            <p:ph idx="1"/>
          </p:nvPr>
        </p:nvSpPr>
        <p:spPr>
          <a:xfrm>
            <a:off x="1625600" y="3048000"/>
            <a:ext cx="10515600" cy="2590800"/>
          </a:xfrm>
        </p:spPr>
        <p:txBody>
          <a:bodyPr/>
          <a:lstStyle/>
          <a:p>
            <a:r>
              <a:rPr lang="en-US" dirty="0" smtClean="0">
                <a:latin typeface="Helvetica Neue" charset="0"/>
                <a:ea typeface="ヒラギノ角ゴ ProN W3" charset="0"/>
                <a:cs typeface="ヒラギノ角ゴ ProN W3" charset="0"/>
              </a:rPr>
              <a:t>Background and context</a:t>
            </a:r>
          </a:p>
          <a:p>
            <a:r>
              <a:rPr lang="en-US" dirty="0" smtClean="0">
                <a:latin typeface="Helvetica Neue" charset="0"/>
                <a:ea typeface="ヒラギノ角ゴ ProN W3" charset="0"/>
                <a:cs typeface="ヒラギノ角ゴ ProN W3" charset="0"/>
              </a:rPr>
              <a:t>Relevance to data management</a:t>
            </a:r>
          </a:p>
          <a:p>
            <a:r>
              <a:rPr lang="en-US" dirty="0" smtClean="0">
                <a:latin typeface="Helvetica Neue" charset="0"/>
                <a:ea typeface="ヒラギノ角ゴ ProN W3" charset="0"/>
                <a:cs typeface="ヒラギノ角ゴ ProN W3" charset="0"/>
              </a:rPr>
              <a:t>Choices for assigning rights: examples</a:t>
            </a:r>
            <a:endParaRPr lang="en-US" dirty="0" smtClean="0">
              <a:latin typeface="Helvetica Neue" charset="0"/>
              <a:ea typeface="ヒラギノ角ゴ ProN W3" charset="0"/>
              <a:cs typeface="ヒラギノ角ゴ ProN W3"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Helvetica Neue Light" charset="0"/>
                <a:ea typeface="ヒラギノ角ゴ ProN W3" charset="0"/>
                <a:cs typeface="ヒラギノ角ゴ ProN W3" charset="0"/>
              </a:rPr>
              <a:t>Background and context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254000" y="2057400"/>
            <a:ext cx="12344400" cy="7239000"/>
          </a:xfrm>
        </p:spPr>
        <p:txBody>
          <a:bodyPr/>
          <a:lstStyle/>
          <a:p>
            <a:r>
              <a:rPr lang="en-US" dirty="0"/>
              <a:t>Rights laws are not the same in every country</a:t>
            </a:r>
          </a:p>
          <a:p>
            <a:pPr lvl="1"/>
            <a:r>
              <a:rPr lang="en-US" sz="2400" dirty="0"/>
              <a:t>In US, copyright is automatically applied to original works, not to basic facts </a:t>
            </a:r>
            <a:r>
              <a:rPr lang="en-US" sz="2400" dirty="0" smtClean="0"/>
              <a:t>(data)</a:t>
            </a:r>
            <a:endParaRPr lang="en-US" sz="2400" dirty="0"/>
          </a:p>
          <a:p>
            <a:r>
              <a:rPr lang="en-US" dirty="0"/>
              <a:t>Applying non-restrictive licenses and open data practices can allow more uses of the data</a:t>
            </a:r>
          </a:p>
          <a:p>
            <a:pPr lvl="1"/>
            <a:r>
              <a:rPr lang="en-US" sz="2400" dirty="0"/>
              <a:t>Licenses or permissions may allow others to use the data and cite the data they use</a:t>
            </a:r>
          </a:p>
          <a:p>
            <a:r>
              <a:rPr lang="en-US" dirty="0" smtClean="0"/>
              <a:t>R</a:t>
            </a:r>
            <a:r>
              <a:rPr lang="en-US" dirty="0" smtClean="0"/>
              <a:t>ights </a:t>
            </a:r>
            <a:r>
              <a:rPr lang="en-US" dirty="0"/>
              <a:t>for the use of data are decided </a:t>
            </a:r>
            <a:r>
              <a:rPr lang="en-US" dirty="0" smtClean="0"/>
              <a:t>and granted by </a:t>
            </a:r>
            <a:r>
              <a:rPr lang="en-US" dirty="0"/>
              <a:t>the </a:t>
            </a:r>
            <a:r>
              <a:rPr lang="en-US" dirty="0" smtClean="0"/>
              <a:t>creator </a:t>
            </a:r>
            <a:r>
              <a:rPr lang="en-US" dirty="0"/>
              <a:t>(or owner, if different</a:t>
            </a:r>
            <a:r>
              <a:rPr lang="en-US" dirty="0" smtClean="0"/>
              <a:t>)</a:t>
            </a:r>
          </a:p>
          <a:p>
            <a:pPr lvl="1"/>
            <a:r>
              <a:rPr lang="en-US" sz="2400" dirty="0"/>
              <a:t>Rights authorize others to access, use, copy, modify, or distribute data </a:t>
            </a:r>
            <a:endParaRPr lang="en-US" sz="2400" dirty="0"/>
          </a:p>
          <a:p>
            <a:r>
              <a:rPr lang="en-US" dirty="0" smtClean="0"/>
              <a:t>A description of the </a:t>
            </a:r>
            <a:r>
              <a:rPr lang="en-US" dirty="0"/>
              <a:t>rights for the use of data </a:t>
            </a:r>
            <a:r>
              <a:rPr lang="en-US" dirty="0" smtClean="0"/>
              <a:t>should be packaged </a:t>
            </a:r>
            <a:r>
              <a:rPr lang="en-US" dirty="0"/>
              <a:t>with the data so that potential users can determine what they are allowed to do with the data</a:t>
            </a:r>
          </a:p>
          <a:p>
            <a:pPr lvl="1"/>
            <a:r>
              <a:rPr lang="en-US" sz="2400" dirty="0"/>
              <a:t>Rights </a:t>
            </a:r>
            <a:r>
              <a:rPr lang="en-US" sz="2400" dirty="0"/>
              <a:t>also should be </a:t>
            </a:r>
            <a:r>
              <a:rPr lang="en-US" sz="2400" dirty="0" smtClean="0"/>
              <a:t>described </a:t>
            </a:r>
            <a:r>
              <a:rPr lang="en-US" sz="2400" dirty="0"/>
              <a:t>for any documents, software code, or scripts that are needed to use the </a:t>
            </a:r>
            <a:r>
              <a:rPr lang="en-US" sz="2400" dirty="0"/>
              <a:t>data</a:t>
            </a:r>
            <a:endParaRPr lang="en-US" sz="2400" dirty="0"/>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a:latin typeface="Helvetica Neue Light" charset="0"/>
                <a:ea typeface="ヒラギノ角ゴ ProN W3" charset="0"/>
                <a:cs typeface="ヒラギノ角ゴ ProN W3" charset="0"/>
              </a:rPr>
              <a:t>Relevance </a:t>
            </a:r>
            <a:r>
              <a:rPr lang="en-US" dirty="0" smtClean="0">
                <a:latin typeface="Helvetica Neue Light" charset="0"/>
                <a:ea typeface="ヒラギノ角ゴ ProN W3" charset="0"/>
                <a:cs typeface="ヒラギノ角ゴ ProN W3" charset="0"/>
              </a:rPr>
              <a:t>to data management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330200" y="2133600"/>
            <a:ext cx="12268200" cy="7239000"/>
          </a:xfrm>
        </p:spPr>
        <p:txBody>
          <a:bodyPr/>
          <a:lstStyle/>
          <a:p>
            <a:r>
              <a:rPr lang="en-US" sz="2800" dirty="0" smtClean="0"/>
              <a:t>Distributors</a:t>
            </a:r>
            <a:r>
              <a:rPr lang="en-US" sz="2800" dirty="0"/>
              <a:t>, stewards, and end-users of data need to receive rights </a:t>
            </a:r>
            <a:r>
              <a:rPr lang="en-US" sz="2800" dirty="0" smtClean="0"/>
              <a:t>from creators for </a:t>
            </a:r>
            <a:r>
              <a:rPr lang="en-US" sz="2800" dirty="0"/>
              <a:t>using data</a:t>
            </a:r>
          </a:p>
          <a:p>
            <a:pPr lvl="1"/>
            <a:r>
              <a:rPr lang="en-US" sz="2400" dirty="0"/>
              <a:t>Distributors need rights to modify and disseminate the data and to allow others to distribute the data</a:t>
            </a:r>
          </a:p>
          <a:p>
            <a:pPr lvl="1"/>
            <a:r>
              <a:rPr lang="en-US" sz="2400" dirty="0" smtClean="0"/>
              <a:t>Data s</a:t>
            </a:r>
            <a:r>
              <a:rPr lang="en-US" sz="2400" dirty="0" smtClean="0"/>
              <a:t>tewards </a:t>
            </a:r>
            <a:r>
              <a:rPr lang="en-US" sz="2400" dirty="0"/>
              <a:t>need to acquire rights to maintain, modify, and store the data</a:t>
            </a:r>
          </a:p>
          <a:p>
            <a:pPr lvl="1"/>
            <a:r>
              <a:rPr lang="en-US" sz="2400" dirty="0"/>
              <a:t>End-users need to acquire rights to use the </a:t>
            </a:r>
            <a:r>
              <a:rPr lang="en-US" sz="2400" dirty="0" smtClean="0"/>
              <a:t>data</a:t>
            </a:r>
            <a:endParaRPr lang="en-US" sz="2400" dirty="0"/>
          </a:p>
          <a:p>
            <a:r>
              <a:rPr lang="en-US" sz="2800" dirty="0"/>
              <a:t>Recipients of </a:t>
            </a:r>
            <a:r>
              <a:rPr lang="en-US" sz="2800" dirty="0" smtClean="0"/>
              <a:t>data need </a:t>
            </a:r>
            <a:r>
              <a:rPr lang="en-US" sz="2800" dirty="0"/>
              <a:t>to know </a:t>
            </a:r>
            <a:r>
              <a:rPr lang="en-US" sz="2800" dirty="0" smtClean="0"/>
              <a:t>what rights </a:t>
            </a:r>
            <a:r>
              <a:rPr lang="en-US" sz="2800" dirty="0"/>
              <a:t>they have been granted for using </a:t>
            </a:r>
            <a:r>
              <a:rPr lang="en-US" sz="2800" dirty="0" smtClean="0"/>
              <a:t>data </a:t>
            </a:r>
            <a:r>
              <a:rPr lang="en-US" sz="2800" dirty="0"/>
              <a:t>so </a:t>
            </a:r>
            <a:r>
              <a:rPr lang="en-US" sz="2800" dirty="0" smtClean="0"/>
              <a:t>they </a:t>
            </a:r>
            <a:r>
              <a:rPr lang="en-US" sz="2800" dirty="0"/>
              <a:t>may exercise their rights and </a:t>
            </a:r>
            <a:r>
              <a:rPr lang="en-US" sz="2800" dirty="0" smtClean="0"/>
              <a:t>be aware </a:t>
            </a:r>
            <a:r>
              <a:rPr lang="en-US" sz="2800" dirty="0"/>
              <a:t>of </a:t>
            </a:r>
            <a:r>
              <a:rPr lang="en-US" sz="2800" dirty="0" smtClean="0"/>
              <a:t>any restrictions</a:t>
            </a:r>
          </a:p>
          <a:p>
            <a:pPr lvl="1"/>
            <a:r>
              <a:rPr lang="en-US" sz="2200" dirty="0"/>
              <a:t>Simple language should be used to communicate rights assigned to the user</a:t>
            </a:r>
          </a:p>
          <a:p>
            <a:pPr lvl="1"/>
            <a:r>
              <a:rPr lang="en-US" sz="2200" dirty="0"/>
              <a:t>If clear descriptions of the rights are packaged with the data, then users can easily learn about their rights and requests for rights will be limited</a:t>
            </a:r>
          </a:p>
          <a:p>
            <a:pPr lvl="1"/>
            <a:r>
              <a:rPr lang="en-US" sz="2200" dirty="0"/>
              <a:t>Machine-readable rights descriptions can be harvested for distribution in catalogs</a:t>
            </a:r>
          </a:p>
          <a:p>
            <a:r>
              <a:rPr lang="en-US" sz="2800" dirty="0" smtClean="0"/>
              <a:t>Granting open rights to </a:t>
            </a:r>
            <a:r>
              <a:rPr lang="en-US" sz="2800" dirty="0"/>
              <a:t>data </a:t>
            </a:r>
            <a:r>
              <a:rPr lang="en-US" sz="2800" dirty="0" smtClean="0"/>
              <a:t>and reducing restrictions is more efficient</a:t>
            </a:r>
          </a:p>
          <a:p>
            <a:pPr lvl="1"/>
            <a:r>
              <a:rPr lang="en-US" sz="2200" dirty="0"/>
              <a:t>Limits </a:t>
            </a:r>
            <a:r>
              <a:rPr lang="en-US" sz="2200" dirty="0" smtClean="0"/>
              <a:t>permission requests</a:t>
            </a:r>
            <a:endParaRPr lang="en-US" sz="2200" dirty="0"/>
          </a:p>
          <a:p>
            <a:pPr lvl="1"/>
            <a:r>
              <a:rPr lang="en-US" sz="2200" dirty="0" smtClean="0"/>
              <a:t>Works</a:t>
            </a:r>
            <a:r>
              <a:rPr lang="en-US" sz="2200" dirty="0" smtClean="0"/>
              <a:t> created </a:t>
            </a:r>
            <a:r>
              <a:rPr lang="en-US" sz="2200" dirty="0"/>
              <a:t>by U. S. Government employees </a:t>
            </a:r>
            <a:r>
              <a:rPr lang="en-US" sz="2200" dirty="0" smtClean="0"/>
              <a:t>should be in public domain (no copyright)</a:t>
            </a:r>
          </a:p>
          <a:p>
            <a:pPr lvl="1"/>
            <a:r>
              <a:rPr lang="en-US" sz="2200" dirty="0" smtClean="0"/>
              <a:t>Discuss options with </a:t>
            </a:r>
            <a:r>
              <a:rPr lang="en-US" sz="2200" dirty="0"/>
              <a:t>your technology transfer office </a:t>
            </a:r>
            <a:r>
              <a:rPr lang="en-US" sz="2200" dirty="0" smtClean="0"/>
              <a:t>for granting open rights to data</a:t>
            </a:r>
            <a:endParaRPr lang="en-US" sz="2200" dirty="0"/>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smtClean="0">
                <a:latin typeface="Helvetica Neue Light" charset="0"/>
                <a:ea typeface="ヒラギノ角ゴ ProN W3" charset="0"/>
                <a:cs typeface="ヒラギノ角ゴ ProN W3" charset="0"/>
              </a:rPr>
              <a:t>Choices for assigning rights: examples</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1981200"/>
            <a:ext cx="11861800" cy="7467600"/>
          </a:xfrm>
        </p:spPr>
        <p:txBody>
          <a:bodyPr/>
          <a:lstStyle/>
          <a:p>
            <a:r>
              <a:rPr lang="en-US" sz="2800" dirty="0"/>
              <a:t>Public Domain – not copyrighted, </a:t>
            </a:r>
            <a:r>
              <a:rPr lang="en-US" sz="2800" dirty="0" smtClean="0"/>
              <a:t>usage permission </a:t>
            </a:r>
            <a:r>
              <a:rPr lang="en-US" sz="2800" dirty="0"/>
              <a:t>is not required</a:t>
            </a:r>
          </a:p>
          <a:p>
            <a:pPr lvl="1"/>
            <a:r>
              <a:rPr lang="en-US" sz="2000" dirty="0"/>
              <a:t>Works created by some government agencies may be in the public domain</a:t>
            </a:r>
          </a:p>
          <a:p>
            <a:pPr lvl="1"/>
            <a:r>
              <a:rPr lang="en-US" sz="2000" dirty="0"/>
              <a:t>Works in the public domain can be marked to identify them</a:t>
            </a:r>
          </a:p>
          <a:p>
            <a:pPr lvl="1"/>
            <a:r>
              <a:rPr lang="en-US" sz="2000" dirty="0" smtClean="0"/>
              <a:t>Alternatively, r</a:t>
            </a:r>
            <a:r>
              <a:rPr lang="en-US" sz="2000" dirty="0" smtClean="0"/>
              <a:t>ights </a:t>
            </a:r>
            <a:r>
              <a:rPr lang="en-US" sz="2000" dirty="0"/>
              <a:t>can be waived by applying a Creative Commons 0 (CC0) license</a:t>
            </a:r>
          </a:p>
          <a:p>
            <a:pPr lvl="1"/>
            <a:r>
              <a:rPr lang="en-US" sz="2000" dirty="0"/>
              <a:t>Most </a:t>
            </a:r>
            <a:r>
              <a:rPr lang="en-US" sz="2000" dirty="0" smtClean="0"/>
              <a:t>open option for </a:t>
            </a:r>
            <a:r>
              <a:rPr lang="en-US" sz="2000" dirty="0"/>
              <a:t>data </a:t>
            </a:r>
            <a:r>
              <a:rPr lang="en-US" sz="2000" dirty="0" smtClean="0"/>
              <a:t>sharing and most efficient </a:t>
            </a:r>
            <a:r>
              <a:rPr lang="en-US" sz="2000" dirty="0"/>
              <a:t>for </a:t>
            </a:r>
            <a:r>
              <a:rPr lang="en-US" sz="2000" dirty="0" smtClean="0"/>
              <a:t>science</a:t>
            </a:r>
          </a:p>
          <a:p>
            <a:pPr lvl="1"/>
            <a:endParaRPr lang="en-US" sz="2000" dirty="0"/>
          </a:p>
          <a:p>
            <a:r>
              <a:rPr lang="en-US" sz="2800" dirty="0"/>
              <a:t>Data – CreativeCommons.org </a:t>
            </a:r>
            <a:r>
              <a:rPr lang="en-US" sz="2800" dirty="0"/>
              <a:t>licenses for copyright holder to allow use, dissemination, derivation, integration</a:t>
            </a:r>
          </a:p>
          <a:p>
            <a:pPr lvl="1"/>
            <a:r>
              <a:rPr lang="en-US" sz="2000" dirty="0"/>
              <a:t>CC By License: requires attribution (cite the source)</a:t>
            </a:r>
          </a:p>
          <a:p>
            <a:pPr lvl="1"/>
            <a:r>
              <a:rPr lang="en-US" sz="2000" dirty="0"/>
              <a:t>CC By-ND: requires attribution, no derivatives allowed</a:t>
            </a:r>
          </a:p>
          <a:p>
            <a:pPr lvl="1"/>
            <a:r>
              <a:rPr lang="en-US" sz="2000" dirty="0"/>
              <a:t>CC By-NC License: requires attribution, no commercial use allowed</a:t>
            </a:r>
          </a:p>
          <a:p>
            <a:pPr lvl="1"/>
            <a:r>
              <a:rPr lang="en-US" sz="2000" dirty="0"/>
              <a:t>CC By-SA License: requires attribution, share alike using same license</a:t>
            </a:r>
          </a:p>
          <a:p>
            <a:pPr lvl="1"/>
            <a:endParaRPr lang="en-US" dirty="0"/>
          </a:p>
          <a:p>
            <a:r>
              <a:rPr lang="en-US" sz="2800" dirty="0"/>
              <a:t>Software </a:t>
            </a:r>
            <a:r>
              <a:rPr lang="en-US" sz="2800" dirty="0" smtClean="0"/>
              <a:t>– </a:t>
            </a:r>
            <a:r>
              <a:rPr lang="en-US" sz="2800" dirty="0" smtClean="0"/>
              <a:t>licenses </a:t>
            </a:r>
            <a:r>
              <a:rPr lang="en-US" sz="2800" dirty="0"/>
              <a:t>for copyright holder of scripts and computer code</a:t>
            </a:r>
          </a:p>
          <a:p>
            <a:pPr lvl="1"/>
            <a:r>
              <a:rPr lang="en-US" sz="2000" dirty="0" smtClean="0"/>
              <a:t>Apache </a:t>
            </a:r>
            <a:r>
              <a:rPr lang="en-US" sz="2000" dirty="0"/>
              <a:t>License – </a:t>
            </a:r>
            <a:r>
              <a:rPr lang="en-US" sz="2000" dirty="0" smtClean="0"/>
              <a:t>a</a:t>
            </a:r>
            <a:r>
              <a:rPr lang="en-US" sz="2000" dirty="0" smtClean="0"/>
              <a:t>llows </a:t>
            </a:r>
            <a:r>
              <a:rPr lang="en-US" sz="2000" dirty="0"/>
              <a:t>“worldwide, non-exclusive, no-charge, royalty-free, irrevocable copyright license to reproduce, prepare Derivative Works of, publicly display, publicly perform, sublicense, and distribute” (Apache License 2.0, 2004</a:t>
            </a:r>
            <a:r>
              <a:rPr lang="en-US" sz="2000" dirty="0" smtClean="0"/>
              <a:t>)</a:t>
            </a:r>
          </a:p>
          <a:p>
            <a:pPr lvl="1"/>
            <a:r>
              <a:rPr lang="en-US" sz="2000" dirty="0"/>
              <a:t>FreeBSD License – </a:t>
            </a:r>
            <a:r>
              <a:rPr lang="en-US" sz="2000" dirty="0" smtClean="0"/>
              <a:t>allows redistribution and use if copyright notice is retained in source code and reproduced by the binary</a:t>
            </a:r>
            <a:endParaRPr lang="en-US" sz="2000" dirty="0"/>
          </a:p>
        </p:txBody>
      </p:sp>
      <p:pic>
        <p:nvPicPr>
          <p:cNvPr id="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906343" y="5055724"/>
            <a:ext cx="1158789" cy="408209"/>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919730" y="5522121"/>
            <a:ext cx="1132016" cy="398779"/>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942040" y="6019800"/>
            <a:ext cx="1145403" cy="403495"/>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0942040" y="6508278"/>
            <a:ext cx="1132015" cy="398779"/>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985495" y="8552450"/>
            <a:ext cx="1141554" cy="343444"/>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42040" y="2836208"/>
            <a:ext cx="1109706" cy="390920"/>
          </a:xfrm>
          <a:prstGeom prst="rect">
            <a:avLst/>
          </a:prstGeom>
        </p:spPr>
      </p:pic>
    </p:spTree>
    <p:extLst>
      <p:ext uri="{BB962C8B-B14F-4D97-AF65-F5344CB8AC3E}">
        <p14:creationId xmlns:p14="http://schemas.microsoft.com/office/powerpoint/2010/main" val="14701347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Resources</a:t>
            </a:r>
          </a:p>
        </p:txBody>
      </p:sp>
      <p:sp>
        <p:nvSpPr>
          <p:cNvPr id="32770" name="Rectangle 2"/>
          <p:cNvSpPr>
            <a:spLocks noGrp="1" noChangeArrowheads="1"/>
          </p:cNvSpPr>
          <p:nvPr>
            <p:ph type="body" idx="1"/>
          </p:nvPr>
        </p:nvSpPr>
        <p:spPr>
          <a:xfrm>
            <a:off x="558800" y="2514600"/>
            <a:ext cx="11861800" cy="5791200"/>
          </a:xfrm>
        </p:spPr>
        <p:txBody>
          <a:bodyPr/>
          <a:lstStyle/>
          <a:p>
            <a:pPr eaLnBrk="1" hangingPunct="1">
              <a:defRPr/>
            </a:pPr>
            <a:r>
              <a:rPr lang="en-US" sz="3200" dirty="0" smtClean="0">
                <a:solidFill>
                  <a:schemeClr val="tx1"/>
                </a:solidFill>
              </a:rPr>
              <a:t>General Resources </a:t>
            </a:r>
            <a:r>
              <a:rPr lang="en-US" sz="3200" dirty="0">
                <a:solidFill>
                  <a:schemeClr val="tx1"/>
                </a:solidFill>
              </a:rPr>
              <a:t>on Rights</a:t>
            </a:r>
          </a:p>
          <a:p>
            <a:pPr lvl="1" eaLnBrk="1" hangingPunct="1">
              <a:defRPr/>
            </a:pPr>
            <a:r>
              <a:rPr lang="en-US" sz="2600" dirty="0">
                <a:solidFill>
                  <a:schemeClr val="tx1"/>
                </a:solidFill>
              </a:rPr>
              <a:t>Creative </a:t>
            </a:r>
            <a:r>
              <a:rPr lang="en-US" sz="2600" dirty="0">
                <a:solidFill>
                  <a:schemeClr val="tx1"/>
                </a:solidFill>
              </a:rPr>
              <a:t>Commons </a:t>
            </a:r>
            <a:r>
              <a:rPr lang="en-US" sz="2600" dirty="0">
                <a:solidFill>
                  <a:schemeClr val="tx1"/>
                </a:solidFill>
                <a:hlinkClick r:id="rId3"/>
              </a:rPr>
              <a:t>http://creativecommons.org/</a:t>
            </a:r>
            <a:r>
              <a:rPr lang="en-US" sz="2600" dirty="0">
                <a:solidFill>
                  <a:schemeClr val="tx1"/>
                </a:solidFill>
              </a:rPr>
              <a:t> </a:t>
            </a:r>
          </a:p>
          <a:p>
            <a:pPr lvl="1" eaLnBrk="1" hangingPunct="1">
              <a:defRPr/>
            </a:pPr>
            <a:r>
              <a:rPr lang="en-US" sz="2600" dirty="0">
                <a:solidFill>
                  <a:schemeClr val="tx1"/>
                </a:solidFill>
              </a:rPr>
              <a:t>Open </a:t>
            </a:r>
            <a:r>
              <a:rPr lang="en-US" sz="2600" dirty="0">
                <a:solidFill>
                  <a:schemeClr val="tx1"/>
                </a:solidFill>
              </a:rPr>
              <a:t>Data Foundation </a:t>
            </a:r>
            <a:r>
              <a:rPr lang="en-US" sz="2600" dirty="0">
                <a:solidFill>
                  <a:schemeClr val="tx1"/>
                </a:solidFill>
                <a:hlinkClick r:id="rId4"/>
              </a:rPr>
              <a:t>http://www.opendatafoundation.org/</a:t>
            </a:r>
            <a:r>
              <a:rPr lang="en-US" sz="2600" dirty="0">
                <a:solidFill>
                  <a:schemeClr val="tx1"/>
                </a:solidFill>
              </a:rPr>
              <a:t> </a:t>
            </a:r>
            <a:endParaRPr lang="en-US" sz="2600" dirty="0" smtClean="0">
              <a:solidFill>
                <a:schemeClr val="tx1"/>
              </a:solidFill>
            </a:endParaRPr>
          </a:p>
          <a:p>
            <a:pPr lvl="1" eaLnBrk="1" hangingPunct="1">
              <a:defRPr/>
            </a:pPr>
            <a:r>
              <a:rPr lang="en-US" sz="2600" dirty="0" smtClean="0">
                <a:solidFill>
                  <a:schemeClr val="tx1"/>
                </a:solidFill>
              </a:rPr>
              <a:t>Polar </a:t>
            </a:r>
            <a:r>
              <a:rPr lang="en-US" sz="2600" dirty="0">
                <a:solidFill>
                  <a:schemeClr val="tx1"/>
                </a:solidFill>
              </a:rPr>
              <a:t>Information Commons </a:t>
            </a:r>
            <a:r>
              <a:rPr lang="en-US" sz="2600" dirty="0">
                <a:solidFill>
                  <a:schemeClr val="tx1"/>
                </a:solidFill>
                <a:hlinkClick r:id="rId5"/>
              </a:rPr>
              <a:t>http://www.polarcommons.org</a:t>
            </a:r>
            <a:r>
              <a:rPr lang="en-US" sz="2600" dirty="0" smtClean="0">
                <a:solidFill>
                  <a:schemeClr val="tx1"/>
                </a:solidFill>
                <a:hlinkClick r:id="rId5"/>
              </a:rPr>
              <a:t>/</a:t>
            </a:r>
            <a:endParaRPr lang="en-US" sz="2600" dirty="0">
              <a:solidFill>
                <a:schemeClr val="tx1"/>
              </a:solidFill>
            </a:endParaRPr>
          </a:p>
          <a:p>
            <a:pPr lvl="1" eaLnBrk="1" hangingPunct="1">
              <a:defRPr/>
            </a:pPr>
            <a:r>
              <a:rPr lang="en-US" sz="2600" dirty="0" smtClean="0">
                <a:solidFill>
                  <a:schemeClr val="tx1"/>
                </a:solidFill>
              </a:rPr>
              <a:t>Science </a:t>
            </a:r>
            <a:r>
              <a:rPr lang="en-US" sz="2600" dirty="0">
                <a:solidFill>
                  <a:schemeClr val="tx1"/>
                </a:solidFill>
              </a:rPr>
              <a:t>Commons </a:t>
            </a:r>
            <a:r>
              <a:rPr lang="en-US" sz="2600" dirty="0">
                <a:solidFill>
                  <a:schemeClr val="tx1"/>
                </a:solidFill>
                <a:hlinkClick r:id="rId6"/>
              </a:rPr>
              <a:t>http://</a:t>
            </a:r>
            <a:r>
              <a:rPr lang="en-US" sz="2600" dirty="0" smtClean="0">
                <a:solidFill>
                  <a:schemeClr val="tx1"/>
                </a:solidFill>
                <a:hlinkClick r:id="rId6"/>
              </a:rPr>
              <a:t>sciencecommons.org/</a:t>
            </a:r>
            <a:endParaRPr lang="en-US" sz="2600" dirty="0">
              <a:solidFill>
                <a:schemeClr val="tx1"/>
              </a:solidFill>
            </a:endParaRPr>
          </a:p>
          <a:p>
            <a:pPr lvl="1" eaLnBrk="1" hangingPunct="1">
              <a:defRPr/>
            </a:pPr>
            <a:r>
              <a:rPr lang="en-US" sz="2600" dirty="0" smtClean="0">
                <a:solidFill>
                  <a:schemeClr val="tx1"/>
                </a:solidFill>
              </a:rPr>
              <a:t>United </a:t>
            </a:r>
            <a:r>
              <a:rPr lang="en-US" sz="2600" dirty="0">
                <a:solidFill>
                  <a:schemeClr val="tx1"/>
                </a:solidFill>
              </a:rPr>
              <a:t>States Copyright Office </a:t>
            </a:r>
            <a:r>
              <a:rPr lang="en-US" sz="2600" dirty="0">
                <a:solidFill>
                  <a:schemeClr val="tx1"/>
                </a:solidFill>
                <a:hlinkClick r:id="rId7"/>
              </a:rPr>
              <a:t>http://www.copyright.gov</a:t>
            </a:r>
            <a:r>
              <a:rPr lang="en-US" sz="2600" dirty="0">
                <a:solidFill>
                  <a:schemeClr val="tx1"/>
                </a:solidFill>
              </a:rPr>
              <a:t> </a:t>
            </a:r>
            <a:endParaRPr lang="en-US" sz="2600" dirty="0" smtClean="0">
              <a:solidFill>
                <a:schemeClr val="tx1"/>
              </a:solidFill>
            </a:endParaRPr>
          </a:p>
          <a:p>
            <a:pPr marL="393700" lvl="1" indent="0" eaLnBrk="1" hangingPunct="1">
              <a:buNone/>
              <a:defRPr/>
            </a:pPr>
            <a:endParaRPr lang="en-US" sz="2600" dirty="0">
              <a:solidFill>
                <a:schemeClr val="tx1"/>
              </a:solidFill>
            </a:endParaRPr>
          </a:p>
          <a:p>
            <a:pPr eaLnBrk="1" hangingPunct="1"/>
            <a:r>
              <a:rPr lang="en-US" sz="3200" dirty="0" smtClean="0">
                <a:solidFill>
                  <a:schemeClr val="tx1"/>
                </a:solidFill>
              </a:rPr>
              <a:t>Software licenses</a:t>
            </a:r>
          </a:p>
          <a:p>
            <a:pPr lvl="1" eaLnBrk="1" hangingPunct="1"/>
            <a:r>
              <a:rPr lang="en-US" sz="2600" dirty="0">
                <a:solidFill>
                  <a:schemeClr val="tx1"/>
                </a:solidFill>
              </a:rPr>
              <a:t>Apache Software Foundation: Licenses </a:t>
            </a:r>
            <a:r>
              <a:rPr lang="en-US" sz="2600" dirty="0">
                <a:solidFill>
                  <a:schemeClr val="tx1"/>
                </a:solidFill>
                <a:hlinkClick r:id="rId8"/>
              </a:rPr>
              <a:t>http://www.apache.org/licenses/</a:t>
            </a:r>
            <a:r>
              <a:rPr lang="en-US" sz="2600" dirty="0">
                <a:solidFill>
                  <a:schemeClr val="tx1"/>
                </a:solidFill>
              </a:rPr>
              <a:t> </a:t>
            </a:r>
          </a:p>
          <a:p>
            <a:pPr lvl="1" eaLnBrk="1" hangingPunct="1"/>
            <a:r>
              <a:rPr lang="en-US" sz="2600" dirty="0">
                <a:solidFill>
                  <a:schemeClr val="tx1"/>
                </a:solidFill>
              </a:rPr>
              <a:t>FreeBSD License </a:t>
            </a:r>
            <a:r>
              <a:rPr lang="en-US" sz="2600" dirty="0">
                <a:hlinkClick r:id="rId9"/>
              </a:rPr>
              <a:t>http://www.freebsd.org/copyright/freebsd-license.html</a:t>
            </a:r>
            <a:endParaRPr lang="en-US" sz="2600" dirty="0"/>
          </a:p>
          <a:p>
            <a:pPr lvl="1" eaLnBrk="1" hangingPunct="1"/>
            <a:r>
              <a:rPr lang="en-US" sz="2600" dirty="0" smtClean="0">
                <a:solidFill>
                  <a:schemeClr val="tx1"/>
                </a:solidFill>
              </a:rPr>
              <a:t>Gnu </a:t>
            </a:r>
            <a:r>
              <a:rPr lang="en-US" sz="2600" dirty="0">
                <a:solidFill>
                  <a:schemeClr val="tx1"/>
                </a:solidFill>
              </a:rPr>
              <a:t>Public Licenses (GPL &amp; LGPL) </a:t>
            </a:r>
            <a:r>
              <a:rPr lang="en-US" sz="2600" dirty="0">
                <a:hlinkClick r:id="rId10"/>
              </a:rPr>
              <a:t>http://www.gnu.org</a:t>
            </a:r>
            <a:r>
              <a:rPr lang="en-US" sz="2600" dirty="0"/>
              <a:t> </a:t>
            </a:r>
          </a:p>
          <a:p>
            <a:pPr eaLnBrk="1" hangingPunct="1"/>
            <a:endParaRPr lang="en-US" sz="32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r>
              <a:rPr lang="en-US" dirty="0">
                <a:latin typeface="Helvetica Neue Light" charset="0"/>
                <a:ea typeface="ヒラギノ角ゴ ProN W3" charset="0"/>
                <a:cs typeface="ヒラギノ角ゴ ProN W3" charset="0"/>
              </a:rPr>
              <a:t>References</a:t>
            </a:r>
          </a:p>
        </p:txBody>
      </p:sp>
      <p:sp>
        <p:nvSpPr>
          <p:cNvPr id="32770" name="Rectangle 2"/>
          <p:cNvSpPr>
            <a:spLocks noGrp="1" noChangeArrowheads="1"/>
          </p:cNvSpPr>
          <p:nvPr>
            <p:ph type="body" idx="1"/>
          </p:nvPr>
        </p:nvSpPr>
        <p:spPr>
          <a:xfrm>
            <a:off x="558800" y="2514600"/>
            <a:ext cx="11861800" cy="5410200"/>
          </a:xfrm>
        </p:spPr>
        <p:txBody>
          <a:bodyPr/>
          <a:lstStyle/>
          <a:p>
            <a:pPr eaLnBrk="1" hangingPunct="1"/>
            <a:r>
              <a:rPr lang="en-US" sz="2400" dirty="0" smtClean="0"/>
              <a:t>Ball</a:t>
            </a:r>
            <a:r>
              <a:rPr lang="en-US" sz="2400" dirty="0"/>
              <a:t>, </a:t>
            </a:r>
            <a:r>
              <a:rPr lang="en-US" sz="2400" dirty="0" smtClean="0"/>
              <a:t>A. 2012. How </a:t>
            </a:r>
            <a:r>
              <a:rPr lang="en-US" sz="2400" dirty="0"/>
              <a:t>to License Research </a:t>
            </a:r>
            <a:r>
              <a:rPr lang="en-US" sz="2400" dirty="0" smtClean="0"/>
              <a:t>Data. Digital </a:t>
            </a:r>
            <a:r>
              <a:rPr lang="en-US" sz="2400" dirty="0" err="1" smtClean="0"/>
              <a:t>Curation</a:t>
            </a:r>
            <a:r>
              <a:rPr lang="en-US" sz="2400" dirty="0" smtClean="0"/>
              <a:t> Centre. </a:t>
            </a:r>
            <a:r>
              <a:rPr lang="en-US" sz="2400" dirty="0" smtClean="0">
                <a:hlinkClick r:id="rId3"/>
              </a:rPr>
              <a:t>http</a:t>
            </a:r>
            <a:r>
              <a:rPr lang="en-US" sz="2400" dirty="0">
                <a:hlinkClick r:id="rId3"/>
              </a:rPr>
              <a:t>://</a:t>
            </a:r>
            <a:r>
              <a:rPr lang="en-US" sz="2400" dirty="0">
                <a:hlinkClick r:id="rId3"/>
              </a:rPr>
              <a:t>www.dcc.ac.uk/resources/how-guides/license-research-data</a:t>
            </a:r>
            <a:endParaRPr lang="en-US" sz="2400" dirty="0"/>
          </a:p>
          <a:p>
            <a:pPr eaLnBrk="1" hangingPunct="1"/>
            <a:r>
              <a:rPr lang="en-US" sz="2400" dirty="0"/>
              <a:t>Chen</a:t>
            </a:r>
            <a:r>
              <a:rPr lang="en-US" sz="2400" dirty="0"/>
              <a:t>, R. </a:t>
            </a:r>
            <a:r>
              <a:rPr lang="en-US" sz="2400" dirty="0"/>
              <a:t>S. </a:t>
            </a:r>
            <a:r>
              <a:rPr lang="en-US" sz="2400" dirty="0" smtClean="0"/>
              <a:t>and </a:t>
            </a:r>
            <a:r>
              <a:rPr lang="en-US" sz="2400" dirty="0"/>
              <a:t>Downs, R. </a:t>
            </a:r>
            <a:r>
              <a:rPr lang="en-US" sz="2400" dirty="0"/>
              <a:t>R. 2010. Evaluating the Use and Impact of Scientific Data. NFAIS Workshop on Assessing The Usage and Value of Scholarly and Scientific Output: An Overview of Traditional and Emerging Metrics. Philadelphia, PA. Nov. 10, </a:t>
            </a:r>
            <a:r>
              <a:rPr lang="en-US" sz="2400" dirty="0"/>
              <a:t>2010. </a:t>
            </a:r>
            <a:r>
              <a:rPr lang="en-US" sz="2400" dirty="0">
                <a:hlinkClick r:id="rId4"/>
              </a:rPr>
              <a:t>http://</a:t>
            </a:r>
            <a:r>
              <a:rPr lang="en-US" sz="2400" dirty="0">
                <a:hlinkClick r:id="rId4"/>
              </a:rPr>
              <a:t>info.nfais.org/info/ChenDownsNov10.pdf</a:t>
            </a:r>
            <a:endParaRPr lang="en-US" sz="2400" dirty="0"/>
          </a:p>
          <a:p>
            <a:pPr eaLnBrk="1" hangingPunct="1"/>
            <a:r>
              <a:rPr lang="en-US" sz="2400" dirty="0" smtClean="0"/>
              <a:t>Paul </a:t>
            </a:r>
            <a:r>
              <a:rPr lang="en-US" sz="2400" dirty="0"/>
              <a:t>F. </a:t>
            </a:r>
            <a:r>
              <a:rPr lang="en-US" sz="2400" dirty="0" err="1"/>
              <a:t>Uhlir</a:t>
            </a:r>
            <a:r>
              <a:rPr lang="en-US" sz="2400" dirty="0"/>
              <a:t>, P. F., Chen, R. S., </a:t>
            </a:r>
            <a:r>
              <a:rPr lang="en-US" sz="2400" dirty="0" err="1"/>
              <a:t>Gabrynowicz</a:t>
            </a:r>
            <a:r>
              <a:rPr lang="en-US" sz="2400" dirty="0"/>
              <a:t>, J. I., </a:t>
            </a:r>
            <a:r>
              <a:rPr lang="en-US" sz="2400" dirty="0" smtClean="0"/>
              <a:t>and </a:t>
            </a:r>
            <a:r>
              <a:rPr lang="en-US" sz="2400" dirty="0"/>
              <a:t>Janssen</a:t>
            </a:r>
            <a:r>
              <a:rPr lang="en-US" sz="2400" dirty="0" smtClean="0"/>
              <a:t>, K</a:t>
            </a:r>
            <a:r>
              <a:rPr lang="en-US" sz="2400" dirty="0"/>
              <a:t>. Toward Implementation of the Global Earth Observation System of Systems Data Sharing </a:t>
            </a:r>
            <a:r>
              <a:rPr lang="en-US" sz="2400" dirty="0" smtClean="0"/>
              <a:t>Principles. Data </a:t>
            </a:r>
            <a:r>
              <a:rPr lang="en-US" sz="2400" dirty="0"/>
              <a:t>Science </a:t>
            </a:r>
            <a:r>
              <a:rPr lang="en-US" sz="2400" dirty="0" smtClean="0"/>
              <a:t>Journal, </a:t>
            </a:r>
            <a:r>
              <a:rPr lang="en-US" sz="2400" dirty="0"/>
              <a:t>8, </a:t>
            </a:r>
            <a:r>
              <a:rPr lang="en-US" sz="2400" dirty="0" smtClean="0"/>
              <a:t>pp. EGOE1-EGOE1</a:t>
            </a:r>
            <a:r>
              <a:rPr lang="en-US" sz="2400" dirty="0"/>
              <a:t>. </a:t>
            </a:r>
            <a:r>
              <a:rPr lang="en-US" sz="2400" dirty="0" smtClean="0">
                <a:hlinkClick r:id="rId5"/>
              </a:rPr>
              <a:t>http</a:t>
            </a:r>
            <a:r>
              <a:rPr lang="en-US" sz="2400" dirty="0">
                <a:hlinkClick r:id="rId5"/>
              </a:rPr>
              <a:t>://</a:t>
            </a:r>
            <a:r>
              <a:rPr lang="en-US" sz="2400" dirty="0" smtClean="0">
                <a:hlinkClick r:id="rId5"/>
              </a:rPr>
              <a:t>dx.doi.org/10.2481/dsj.35JSL201</a:t>
            </a:r>
            <a:r>
              <a:rPr lang="en-US" sz="2400" dirty="0" smtClean="0"/>
              <a:t> </a:t>
            </a:r>
          </a:p>
          <a:p>
            <a:pPr eaLnBrk="1" hangingPunct="1"/>
            <a:endParaRPr lang="en-US" sz="24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Other Relevant Modules</a:t>
            </a:r>
          </a:p>
        </p:txBody>
      </p:sp>
      <p:sp>
        <p:nvSpPr>
          <p:cNvPr id="32770" name="Rectangle 2"/>
          <p:cNvSpPr>
            <a:spLocks noGrp="1" noChangeArrowheads="1"/>
          </p:cNvSpPr>
          <p:nvPr>
            <p:ph type="body" idx="1"/>
          </p:nvPr>
        </p:nvSpPr>
        <p:spPr>
          <a:xfrm>
            <a:off x="558800" y="2324100"/>
            <a:ext cx="11963400" cy="5295900"/>
          </a:xfrm>
        </p:spPr>
        <p:txBody>
          <a:bodyPr/>
          <a:lstStyle/>
          <a:p>
            <a:pPr eaLnBrk="1" hangingPunct="1"/>
            <a:r>
              <a:rPr lang="en-US" sz="3200" dirty="0" smtClean="0">
                <a:solidFill>
                  <a:schemeClr val="tx1"/>
                </a:solidFill>
              </a:rPr>
              <a:t>Copyright and data</a:t>
            </a:r>
          </a:p>
          <a:p>
            <a:pPr lvl="1" eaLnBrk="1" hangingPunct="1"/>
            <a:r>
              <a:rPr lang="en-US" sz="2600" dirty="0" smtClean="0">
                <a:solidFill>
                  <a:schemeClr val="tx1"/>
                </a:solidFill>
              </a:rPr>
              <a:t>Understand copyright and its applicability to data </a:t>
            </a:r>
            <a:endParaRPr lang="en-US" sz="2600" dirty="0">
              <a:solidFill>
                <a:schemeClr val="tx1"/>
              </a:solidFill>
            </a:endParaRPr>
          </a:p>
          <a:p>
            <a:pPr eaLnBrk="1" hangingPunct="1"/>
            <a:r>
              <a:rPr lang="en-US" sz="3200" dirty="0" smtClean="0">
                <a:solidFill>
                  <a:schemeClr val="tx1"/>
                </a:solidFill>
              </a:rPr>
              <a:t>Data </a:t>
            </a:r>
            <a:r>
              <a:rPr lang="en-US" sz="3200" dirty="0" smtClean="0">
                <a:solidFill>
                  <a:schemeClr val="tx1"/>
                </a:solidFill>
              </a:rPr>
              <a:t>restrictions</a:t>
            </a:r>
          </a:p>
          <a:p>
            <a:pPr lvl="1" eaLnBrk="1" hangingPunct="1"/>
            <a:r>
              <a:rPr lang="en-US" sz="2600" dirty="0" smtClean="0">
                <a:solidFill>
                  <a:schemeClr val="tx1"/>
                </a:solidFill>
              </a:rPr>
              <a:t>Rights can affect restrictions on data</a:t>
            </a:r>
            <a:endParaRPr lang="en-US" sz="2600" dirty="0">
              <a:solidFill>
                <a:schemeClr val="tx1"/>
              </a:solidFill>
            </a:endParaRPr>
          </a:p>
          <a:p>
            <a:pPr eaLnBrk="1" hangingPunct="1"/>
            <a:r>
              <a:rPr lang="en-US" sz="3200" dirty="0" smtClean="0">
                <a:solidFill>
                  <a:schemeClr val="tx1"/>
                </a:solidFill>
              </a:rPr>
              <a:t>D</a:t>
            </a:r>
            <a:r>
              <a:rPr lang="en-US" sz="3200" dirty="0" smtClean="0">
                <a:solidFill>
                  <a:schemeClr val="tx1"/>
                </a:solidFill>
              </a:rPr>
              <a:t>ata access, sharing, and re-use policies</a:t>
            </a:r>
          </a:p>
          <a:p>
            <a:pPr lvl="1" eaLnBrk="1" hangingPunct="1"/>
            <a:r>
              <a:rPr lang="en-US" sz="2600" dirty="0" smtClean="0">
                <a:solidFill>
                  <a:schemeClr val="tx1"/>
                </a:solidFill>
              </a:rPr>
              <a:t>Policies offer guidance for granting and managing rights</a:t>
            </a:r>
            <a:endParaRPr lang="en-US" sz="26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7299</TotalTime>
  <Pages>0</Pages>
  <Words>1488</Words>
  <Characters>0</Characters>
  <Application>Microsoft Office PowerPoint</Application>
  <PresentationFormat>Custom</PresentationFormat>
  <Lines>0</Lines>
  <Paragraphs>125</Paragraphs>
  <Slides>8</Slides>
  <Notes>8</Notes>
  <HiddenSlides>0</HiddenSlides>
  <MMClips>0</MMClips>
  <ScaleCrop>false</ScaleCrop>
  <HeadingPairs>
    <vt:vector size="4" baseType="variant">
      <vt:variant>
        <vt:lpstr>Theme</vt:lpstr>
      </vt:variant>
      <vt:variant>
        <vt:i4>19</vt:i4>
      </vt:variant>
      <vt:variant>
        <vt:lpstr>Slide Titles</vt:lpstr>
      </vt:variant>
      <vt:variant>
        <vt:i4>8</vt:i4>
      </vt:variant>
    </vt:vector>
  </HeadingPairs>
  <TitlesOfParts>
    <vt:vector size="27"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Providing Access to Your Data: Rights</vt:lpstr>
      <vt:lpstr>Overview</vt:lpstr>
      <vt:lpstr>Background and context </vt:lpstr>
      <vt:lpstr>Relevance to data management </vt:lpstr>
      <vt:lpstr>Choices for assigning rights: examples </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Providing Access to Your Data: Tracking Data Usage</dc:title>
  <dc:creator>Robert R. Downs</dc:creator>
  <cp:lastModifiedBy>Robert R Downs</cp:lastModifiedBy>
  <cp:revision>166</cp:revision>
  <dcterms:created xsi:type="dcterms:W3CDTF">2011-08-09T22:31:13Z</dcterms:created>
  <dcterms:modified xsi:type="dcterms:W3CDTF">2012-11-09T17:42:54Z</dcterms:modified>
</cp:coreProperties>
</file>